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E16F0-3F7D-4CB0-93F0-575319F45003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9B24-5468-4783-8FDC-5D754B4CD4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78071-4C83-4EB6-B3AD-6375558EA9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8.gif"/><Relationship Id="rId4" Type="http://schemas.openxmlformats.org/officeDocument/2006/relationships/image" Target="../media/image2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857364"/>
            <a:ext cx="7572428" cy="3357586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sz="9600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r>
              <a:rPr lang="ru-RU" sz="5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“ҮШ КЕМЕҢГЕР, ДҮЛДҮЛІМ”.</a:t>
            </a:r>
            <a:endParaRPr lang="kk-KZ" sz="5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1592" y="4643446"/>
            <a:ext cx="3386688" cy="194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C:\Users\Аскар\Documents\_DSC172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"/>
            <a:ext cx="1296144" cy="1196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71546"/>
            <a:ext cx="792961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топ.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“Төле 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1.Төле бидің өмірден озған жылы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.(1706)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2.”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Әулиеата” қазіргі қай қала?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Тараз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Төле 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қай тілдерді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меңгерген?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араб,парсы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4.Төле 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Атадан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 туса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сөзін қай батырға арнады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(Қарабек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батыр)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5.”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сөздің синонимін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тап.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(Игі-орынды,жақсы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топ.”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Қазыбек 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3"/>
            <a:ext cx="84296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топ.”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Қазыбек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Қазыбек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есімімен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қатар аталатын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тұлғалардан кімді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білесің?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Абылай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хан,Бұқар жырау,Төле, Әйтеке билер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“Қаз дауысты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атауды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Қазыбекке кім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қойды?(қалмақ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Қоңтайшы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Кекшіл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болма-кесапаты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”.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Кесапат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”сөзінің синонимін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тап.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(кесапат-қырсық,зиян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қолың-ұрысшы,екінші қолың-арашашы” болсын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кімге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інісіне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“Ашу-дұшпан, ақыл-дос,ақылыңа-ақыл қос” сөздері қай ақынның өлеңімен үндес.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Абай)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9340"/>
            <a:ext cx="79296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Төле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Эрболат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Сымбат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Ә.Қазыбек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Омірбек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Ақмарал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Б.Жиренше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(Қуантаев жангелді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Досбол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Омарбек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Арслан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Г.Әйтеке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Шарипов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Ғ.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Жиренше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(Ахметов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Абылай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Қазыбек бидің толғауы.(Құдайбергенова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Алина)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Әйтеке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толғауы.(Қуантаева Дамира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Ж.Қазыбек 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Базархан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Қарлыға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00174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Әр топқа жеке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жұмыс.Би кім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сұраққа жауап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беру. 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БИ: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елші,мәмлегер,заңгер,ақын, шешен,ойшыл,ғалым,саясаткер,қоғам қайраткері,тәрбиеші.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428728" y="1661992"/>
            <a:ext cx="657229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кезең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Әр топқа жеке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жұмыс.Би кім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деген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сұраққа жауап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беру. 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БИ: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елші,мәмлегер,заңгер,ақын, шешен,ойшыл,ғалым,саясаткер,қоғам қайраткері,тәрбиеші.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кезең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Мақал-мәтел жарысы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шешендік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сөз, сөз, тіл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туралы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)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Шебердің қолы-ортақ, шешеннің сөзі-ортақ деген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мақал-мәтелдің мағынасын ашу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00100" y="1357298"/>
            <a:ext cx="73581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Түсініктеме күнделігі.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биіне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қатысты шешендік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сөздердің мазмұнын айтып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береді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“Шешендер-ердің құнын екі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сөзбен бітіретін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жауласқан елдің арасына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бітім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айтатын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күлгенді жылатып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жылағанды жұбата алатын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даналық сөздер иесі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Жыршының 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жыршы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әркімнен өлең жаттаса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Сөз-жібек жіп,жыр-кесте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Айшығы айқын көрінбес.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Өрнексіз тіксең баттаса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Шешеннің 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Таңдайға дәмі үйіріліп, </a:t>
            </a:r>
            <a:b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Даугердің тауын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шақпаса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19" descr="image0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86512" y="3857628"/>
            <a:ext cx="3230675" cy="245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9" descr="bestgif_narod_ru_523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5143512"/>
            <a:ext cx="557212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4414" y="785794"/>
            <a:ext cx="7429552" cy="4000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/>
              <a:t>Сөздер сөйлейді.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Ш - </a:t>
            </a:r>
            <a:r>
              <a:rPr lang="ru-RU" sz="2800" dirty="0" err="1" smtClean="0"/>
              <a:t>шешендік</a:t>
            </a:r>
            <a:r>
              <a:rPr lang="ru-RU" sz="2800" dirty="0" smtClean="0"/>
              <a:t> </a:t>
            </a:r>
            <a:r>
              <a:rPr lang="ru-RU" sz="2800" dirty="0" err="1" smtClean="0"/>
              <a:t>шеберліктеріңіз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r>
              <a:rPr lang="ru-RU" sz="2800" dirty="0" smtClean="0"/>
              <a:t>Е - </a:t>
            </a:r>
            <a:r>
              <a:rPr lang="ru-RU" sz="2800" dirty="0" err="1" smtClean="0"/>
              <a:t>елден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ерек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Ш - </a:t>
            </a:r>
            <a:r>
              <a:rPr lang="ru-RU" sz="2800" dirty="0" err="1" smtClean="0"/>
              <a:t>шешен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r>
              <a:rPr lang="ru-RU" sz="2800" dirty="0" smtClean="0"/>
              <a:t>Е - </a:t>
            </a:r>
            <a:r>
              <a:rPr lang="ru-RU" sz="2800" dirty="0" err="1" smtClean="0"/>
              <a:t>екендеріңізді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r>
              <a:rPr lang="ru-RU" sz="2800" dirty="0" smtClean="0"/>
              <a:t>Н - </a:t>
            </a:r>
            <a:r>
              <a:rPr lang="ru-RU" sz="2800" dirty="0" err="1" smtClean="0"/>
              <a:t>нақтылап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r>
              <a:rPr lang="ru-RU" sz="2800" dirty="0" smtClean="0"/>
              <a:t>Д - </a:t>
            </a:r>
            <a:r>
              <a:rPr lang="ru-RU" sz="2800" dirty="0" err="1" smtClean="0"/>
              <a:t>дәлелдегеніңізді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Е - </a:t>
            </a:r>
            <a:r>
              <a:rPr lang="ru-RU" sz="2800" dirty="0" err="1" smtClean="0"/>
              <a:t>ерекше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r>
              <a:rPr lang="ru-RU" sz="2800" dirty="0" smtClean="0"/>
              <a:t>Р - </a:t>
            </a:r>
            <a:r>
              <a:rPr lang="ru-RU" sz="2800" dirty="0" err="1" smtClean="0"/>
              <a:t>ризашылығымызбен растаймыз</a:t>
            </a:r>
            <a:r>
              <a:rPr lang="ru-RU" sz="2800" dirty="0" smtClean="0"/>
              <a:t>.</a:t>
            </a:r>
            <a:endParaRPr lang="kk-KZ" sz="2800" b="1" dirty="0"/>
          </a:p>
        </p:txBody>
      </p:sp>
      <p:pic>
        <p:nvPicPr>
          <p:cNvPr id="5" name="Picture 19" descr="image0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38912" y="4010028"/>
            <a:ext cx="3230675" cy="245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image0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4000504"/>
            <a:ext cx="3230675" cy="245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Сабақтың мақсаты: 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kk-KZ" sz="4800" i="1" dirty="0" smtClean="0">
                <a:solidFill>
                  <a:srgbClr val="002060"/>
                </a:solidFill>
              </a:rPr>
              <a:t> </a:t>
            </a:r>
            <a:r>
              <a:rPr lang="kk-KZ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sz="4800" i="1" dirty="0" smtClean="0">
                <a:solidFill>
                  <a:srgbClr val="002060"/>
                </a:solidFill>
              </a:rPr>
              <a:t>:1</a:t>
            </a:r>
            <a:r>
              <a:rPr lang="kk-KZ" dirty="0" smtClean="0"/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қазақтың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тереңдетіп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сөздерін талдата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отырып,ғылымилыққа бағыттау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2.Дамытушылық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 өз бетімен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ізденуге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талпындыру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көкжиегін дамыту,тілдерін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жетілдіру,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пікірлерін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 білуге,талдай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баулу; 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3.Тәрбиелік: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Оқушылардың ойлау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қабілетін жетілдіру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шыншылдыққа, жауапкершілікке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еңбек етуге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dirty="0" err="1" smtClean="0"/>
              <a:t>.</a:t>
            </a:r>
            <a:endParaRPr lang="ru-RU" dirty="0" smtClean="0"/>
          </a:p>
          <a:p>
            <a:pPr lvl="0"/>
            <a:endParaRPr lang="kk-KZ" i="1" dirty="0" smtClean="0"/>
          </a:p>
          <a:p>
            <a:pPr lvl="0"/>
            <a:endParaRPr lang="kk-K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2" descr="море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5257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541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81400" y="5486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28600" y="6308725"/>
            <a:ext cx="2133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 </a:t>
            </a:r>
            <a:r>
              <a:rPr lang="ru-RU">
                <a:cs typeface="Times New Roman" pitchFamily="18" charset="0"/>
              </a:rPr>
              <a:t> </a:t>
            </a:r>
            <a:r>
              <a:rPr lang="ru-RU" b="1" i="1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048000" y="5853113"/>
            <a:ext cx="25146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 </a:t>
            </a:r>
            <a:r>
              <a:rPr lang="ru-RU">
                <a:cs typeface="Times New Roman" pitchFamily="18" charset="0"/>
              </a:rPr>
              <a:t> </a:t>
            </a:r>
            <a:endParaRPr lang="ru-RU" b="1" i="1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spcBef>
                <a:spcPct val="50000"/>
              </a:spcBef>
            </a:pPr>
            <a:endParaRPr lang="ru-RU" b="1" i="1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6248400" y="5715000"/>
            <a:ext cx="2895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 </a:t>
            </a:r>
            <a:r>
              <a:rPr lang="ru-RU">
                <a:cs typeface="Times New Roman" pitchFamily="18" charset="0"/>
              </a:rPr>
              <a:t> </a:t>
            </a:r>
            <a:endParaRPr lang="ru-RU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3214688" y="28575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800" b="1" i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800" b="1" i="1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5757863" y="3000375"/>
            <a:ext cx="3386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жақсы</a:t>
            </a:r>
            <a:r>
              <a:rPr lang="ru-RU" b="1" i="1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2571750" y="36433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  <a:cs typeface="Times New Roman" pitchFamily="18" charset="0"/>
            </a:endParaRPr>
          </a:p>
        </p:txBody>
      </p:sp>
      <p:pic>
        <p:nvPicPr>
          <p:cNvPr id="13324" name="Picture 23" descr="0016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813" y="0"/>
            <a:ext cx="12334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4" descr="0016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910513" y="2997200"/>
            <a:ext cx="12334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6" descr="0016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429500" y="285750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7" descr="0016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428750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9" descr="000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14625" y="4572000"/>
            <a:ext cx="5222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36" descr="004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28688" y="5262563"/>
            <a:ext cx="1643062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38" descr="000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00750" y="5451475"/>
            <a:ext cx="5222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39" descr="000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522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40" descr="004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858000" y="4071938"/>
            <a:ext cx="1428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8" descr="bestgif_narod_ru_927"/>
          <p:cNvPicPr>
            <a:picLocks noChangeAspect="1" noChangeArrowheads="1" noCrop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0" y="3500438"/>
            <a:ext cx="20002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Овальная выноска 28"/>
          <p:cNvSpPr/>
          <p:nvPr/>
        </p:nvSpPr>
        <p:spPr>
          <a:xfrm>
            <a:off x="1214438" y="2357438"/>
            <a:ext cx="4071937" cy="1428750"/>
          </a:xfrm>
          <a:prstGeom prst="wedgeEllipseCallout">
            <a:avLst>
              <a:gd name="adj1" fmla="val -49945"/>
              <a:gd name="adj2" fmla="val 8121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FF0000"/>
                </a:solidFill>
              </a:rPr>
              <a:t>Бүгінгі сабаққа дайындығымыз қандай?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335" name="Picture 20" descr="book3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000375" y="642938"/>
            <a:ext cx="2643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8" descr="bestgif_narod_ru_9332"/>
          <p:cNvPicPr>
            <a:picLocks noChangeAspect="1" noChangeArrowheads="1" noCrop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714750" y="4214813"/>
            <a:ext cx="18573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Выноска-облако 31"/>
          <p:cNvSpPr/>
          <p:nvPr/>
        </p:nvSpPr>
        <p:spPr>
          <a:xfrm>
            <a:off x="5643563" y="1571625"/>
            <a:ext cx="2214562" cy="2428875"/>
          </a:xfrm>
          <a:prstGeom prst="cloudCallout">
            <a:avLst>
              <a:gd name="adj1" fmla="val -64581"/>
              <a:gd name="adj2" fmla="val 6759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kk-KZ" b="1" i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Тамаша</a:t>
            </a:r>
          </a:p>
          <a:p>
            <a:pPr>
              <a:spcBef>
                <a:spcPct val="50000"/>
              </a:spcBef>
              <a:defRPr/>
            </a:pPr>
            <a:r>
              <a:rPr lang="kk-KZ" b="1" i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Жақсы</a:t>
            </a:r>
          </a:p>
          <a:p>
            <a:pPr>
              <a:spcBef>
                <a:spcPct val="50000"/>
              </a:spcBef>
              <a:defRPr/>
            </a:pPr>
            <a:r>
              <a:rPr lang="kk-KZ" b="1" i="1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Орташа</a:t>
            </a:r>
            <a:endParaRPr lang="ru-RU" b="1" i="1" dirty="0">
              <a:solidFill>
                <a:srgbClr val="FF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3338" name="Picture 12" descr="022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7643813" y="6215063"/>
            <a:ext cx="1000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Овальная выноска 26"/>
          <p:cNvSpPr/>
          <p:nvPr/>
        </p:nvSpPr>
        <p:spPr>
          <a:xfrm>
            <a:off x="1214414" y="2357430"/>
            <a:ext cx="4071937" cy="1428750"/>
          </a:xfrm>
          <a:prstGeom prst="wedgeEllipseCallout">
            <a:avLst>
              <a:gd name="adj1" fmla="val -49945"/>
              <a:gd name="adj2" fmla="val 8121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rgbClr val="FF0000"/>
                </a:solidFill>
              </a:rPr>
              <a:t>Бүгінгі ойынга дайындығымыз </a:t>
            </a:r>
            <a:r>
              <a:rPr lang="kk-KZ" b="1" dirty="0">
                <a:solidFill>
                  <a:srgbClr val="FF0000"/>
                </a:solidFill>
              </a:rPr>
              <a:t>қандай?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1500166" y="500042"/>
            <a:ext cx="6286544" cy="5857916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ru-RU" sz="3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9" name="Picture 19" descr="image0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528765">
            <a:off x="7177088" y="592138"/>
            <a:ext cx="1925637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BD20656_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>
            <a:off x="428625" y="214313"/>
            <a:ext cx="24288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BD20656_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0800000">
            <a:off x="3857625" y="214313"/>
            <a:ext cx="2000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BD20656_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0800000">
            <a:off x="6786563" y="214313"/>
            <a:ext cx="18573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Рисунок88"/>
          <p:cNvPicPr>
            <a:picLocks noChangeAspect="1" noChangeArrowheads="1" noCrop="1"/>
          </p:cNvPicPr>
          <p:nvPr/>
        </p:nvPicPr>
        <p:blipFill>
          <a:blip r:embed="rId6" cstate="screen">
            <a:lum contrast="-8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286125" y="214313"/>
            <a:ext cx="273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6" descr="Рисунок88"/>
          <p:cNvPicPr>
            <a:picLocks noChangeAspect="1" noChangeArrowheads="1" noCrop="1"/>
          </p:cNvPicPr>
          <p:nvPr/>
        </p:nvPicPr>
        <p:blipFill>
          <a:blip r:embed="rId6" cstate="screen">
            <a:lum contrast="-8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6286500" y="214313"/>
            <a:ext cx="273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786050" y="642918"/>
            <a:ext cx="466531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Үй тапсырмасы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46" name="Picture 6" descr="image00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57188" y="857250"/>
            <a:ext cx="14287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5" descr="079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85750" y="500063"/>
            <a:ext cx="18573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5" descr="079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358063" y="500063"/>
            <a:ext cx="14287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1" descr="bestgif_narod_ru_9210"/>
          <p:cNvPicPr>
            <a:picLocks noChangeAspect="1" noChangeArrowheads="1" noCrop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15125" y="2857500"/>
            <a:ext cx="22145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image0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528765">
            <a:off x="7177089" y="557024"/>
            <a:ext cx="1925637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Вертикальный свиток 15"/>
          <p:cNvSpPr/>
          <p:nvPr/>
        </p:nvSpPr>
        <p:spPr>
          <a:xfrm>
            <a:off x="1571604" y="500042"/>
            <a:ext cx="6286544" cy="5857916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Deflate">
              <a:avLst/>
            </a:prstTxWarp>
          </a:bodyPr>
          <a:lstStyle/>
          <a:p>
            <a:pPr lvl="0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Пәнаралық байланыс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әдебиет, тарих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7"/>
          <p:cNvSpPr txBox="1">
            <a:spLocks noChangeArrowheads="1"/>
          </p:cNvSpPr>
          <p:nvPr/>
        </p:nvSpPr>
        <p:spPr bwMode="auto">
          <a:xfrm>
            <a:off x="500063" y="928688"/>
            <a:ext cx="70723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kk-KZ" sz="2800" b="1" dirty="0" smtClean="0"/>
              <a:t>  </a:t>
            </a:r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 smtClean="0"/>
          </a:p>
          <a:p>
            <a:pPr marL="457200" indent="-457200" algn="ctr"/>
            <a:endParaRPr lang="kk-KZ" sz="2800" b="1" dirty="0"/>
          </a:p>
        </p:txBody>
      </p:sp>
      <p:pic>
        <p:nvPicPr>
          <p:cNvPr id="15363" name="Picture 5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8813" y="85725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72375" y="285750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72250" y="0"/>
            <a:ext cx="865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00688" y="357188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0" y="642938"/>
            <a:ext cx="865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785813" y="214313"/>
            <a:ext cx="8651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928813" y="0"/>
            <a:ext cx="8651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0009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3000375" y="357188"/>
            <a:ext cx="865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0" descr="004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38" y="4860925"/>
            <a:ext cx="19050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4500563" y="264318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endParaRPr lang="kk-KZ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3</a:t>
            </a:r>
            <a:endParaRPr lang="kk-KZ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2643182"/>
            <a:ext cx="66437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357298"/>
            <a:ext cx="7429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Сабақтың барысы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Ұйымдастыру кезеңі.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оқушыларын сабаққа бейімдеу,сабақтың өту тәртібімен таныстырып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назарларын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аудару,сыныпты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үш ауылға бөліп,үш бидің есімін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Өмірбек Ақмарал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Шешендік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сөз кіріспе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Ахметов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Абылай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Баба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Қожаберген жырау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Қуантаев Жангельды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жыраудың айтқаны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11" descr="004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72313" y="3786188"/>
            <a:ext cx="226218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 descr="004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00500" y="4929188"/>
            <a:ext cx="1905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26" descr="0016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63" y="214313"/>
            <a:ext cx="12334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6" descr="0016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857875" y="0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26" descr="0016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85750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438982" y="2475804"/>
            <a:ext cx="4329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/>
          </a:p>
          <a:p>
            <a:endParaRPr lang="kk-KZ" dirty="0"/>
          </a:p>
        </p:txBody>
      </p:sp>
      <p:pic>
        <p:nvPicPr>
          <p:cNvPr id="18" name="Picture 26" descr="0016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50" y="214290"/>
            <a:ext cx="12334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591382" y="2628204"/>
            <a:ext cx="4329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/>
          </a:p>
          <a:p>
            <a:endParaRPr lang="kk-KZ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500174"/>
            <a:ext cx="73581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топ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қазақтың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билері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Төле би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Әйтеке би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Қазыбек би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қысқаша мәліметтер оқиды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5" descr="0009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85113" y="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0009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H="1">
            <a:off x="1219200" y="1752600"/>
            <a:ext cx="8651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5288" y="26035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0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03575" y="112553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1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86600" y="3048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2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101013" y="10525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3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555875" y="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7" name="AutoShape 17"/>
          <p:cNvSpPr>
            <a:spLocks noChangeArrowheads="1"/>
          </p:cNvSpPr>
          <p:nvPr/>
        </p:nvSpPr>
        <p:spPr bwMode="auto">
          <a:xfrm flipH="1">
            <a:off x="1357290" y="2214554"/>
            <a:ext cx="7429552" cy="3500462"/>
          </a:xfrm>
          <a:prstGeom prst="cloudCallout">
            <a:avLst>
              <a:gd name="adj1" fmla="val 54231"/>
              <a:gd name="adj2" fmla="val 9169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Ой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сұрақ-жауап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/>
              <a:t> </a:t>
            </a:r>
            <a:endParaRPr lang="ru-RU" sz="3200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Taurus" pitchFamily="2" charset="0"/>
            </a:endParaRPr>
          </a:p>
        </p:txBody>
      </p:sp>
      <p:pic>
        <p:nvPicPr>
          <p:cNvPr id="18445" name="Picture 18" descr="0009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38" y="285750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9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356100" y="83661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20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571736" y="1928802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1" descr="звезды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43636" y="2214554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WordArt 24"/>
          <p:cNvSpPr>
            <a:spLocks noChangeArrowheads="1" noChangeShapeType="1" noTextEdit="1"/>
          </p:cNvSpPr>
          <p:nvPr/>
        </p:nvSpPr>
        <p:spPr bwMode="auto">
          <a:xfrm>
            <a:off x="1785938" y="188913"/>
            <a:ext cx="5500687" cy="123982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KZ Times New Roman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KZ Times New Roman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1628775"/>
            <a:ext cx="8306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        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0" y="457200"/>
          <a:ext cx="419100" cy="390525"/>
        </p:xfrm>
        <a:graphic>
          <a:graphicData uri="http://schemas.openxmlformats.org/presentationml/2006/ole">
            <p:oleObj spid="_x0000_s1026" name="Формула" r:id="rId6" imgW="418918" imgH="393529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0" y="847725"/>
          <a:ext cx="419100" cy="419100"/>
        </p:xfrm>
        <a:graphic>
          <a:graphicData uri="http://schemas.openxmlformats.org/presentationml/2006/ole">
            <p:oleObj spid="_x0000_s1027" name="Формула" r:id="rId7" imgW="419100" imgH="419100" progId="Equation.3">
              <p:embed/>
            </p:oleObj>
          </a:graphicData>
        </a:graphic>
      </p:graphicFrame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tg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847725"/>
            <a:ext cx="6719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ctg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8" descr="0009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285728"/>
            <a:ext cx="865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71480"/>
            <a:ext cx="7543824" cy="516099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топ. </a:t>
            </a:r>
            <a:r>
              <a:rPr lang="ru-RU" sz="2400" dirty="0" err="1" smtClean="0">
                <a:solidFill>
                  <a:srgbClr val="0070C0"/>
                </a:solidFill>
              </a:rPr>
              <a:t>“Әйтеке би</a:t>
            </a:r>
            <a:r>
              <a:rPr lang="ru-RU" sz="2400" dirty="0" smtClean="0">
                <a:solidFill>
                  <a:srgbClr val="0070C0"/>
                </a:solidFill>
              </a:rPr>
              <a:t>” </a:t>
            </a:r>
            <a:r>
              <a:rPr lang="ru-RU" sz="2400" dirty="0" err="1" smtClean="0">
                <a:solidFill>
                  <a:srgbClr val="0070C0"/>
                </a:solidFill>
              </a:rPr>
              <a:t>ауылы</a:t>
            </a:r>
            <a:r>
              <a:rPr lang="ru-RU" sz="2400" dirty="0" smtClean="0">
                <a:solidFill>
                  <a:srgbClr val="0070C0"/>
                </a:solidFill>
              </a:rPr>
              <a:t>. 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1.Әйтеке бидің туған жылы</a:t>
            </a:r>
            <a:r>
              <a:rPr lang="ru-RU" sz="2400" dirty="0" smtClean="0">
                <a:solidFill>
                  <a:srgbClr val="0070C0"/>
                </a:solidFill>
              </a:rPr>
              <a:t>.(1644) 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2.”</a:t>
            </a:r>
            <a:r>
              <a:rPr lang="ru-RU" sz="2400" dirty="0" err="1" smtClean="0">
                <a:solidFill>
                  <a:srgbClr val="0070C0"/>
                </a:solidFill>
              </a:rPr>
              <a:t>Қасқакөл” дауында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қай биге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арнап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сөйлейді?</a:t>
            </a:r>
            <a:r>
              <a:rPr lang="ru-RU" sz="2400" dirty="0" smtClean="0">
                <a:solidFill>
                  <a:srgbClr val="0070C0"/>
                </a:solidFill>
              </a:rPr>
              <a:t>(</a:t>
            </a:r>
            <a:r>
              <a:rPr lang="ru-RU" sz="2400" dirty="0" err="1" smtClean="0">
                <a:solidFill>
                  <a:srgbClr val="0070C0"/>
                </a:solidFill>
              </a:rPr>
              <a:t>Орманбет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биге</a:t>
            </a:r>
            <a:r>
              <a:rPr lang="ru-RU" sz="2400" dirty="0" smtClean="0">
                <a:solidFill>
                  <a:srgbClr val="0070C0"/>
                </a:solidFill>
              </a:rPr>
              <a:t>) 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3.Үш биге</a:t>
            </a:r>
            <a:r>
              <a:rPr lang="ru-RU" sz="2400" dirty="0" smtClean="0">
                <a:solidFill>
                  <a:srgbClr val="0070C0"/>
                </a:solidFill>
              </a:rPr>
              <a:t> бата </a:t>
            </a:r>
            <a:r>
              <a:rPr lang="ru-RU" sz="2400" dirty="0" err="1" smtClean="0">
                <a:solidFill>
                  <a:srgbClr val="0070C0"/>
                </a:solidFill>
              </a:rPr>
              <a:t>берген</a:t>
            </a:r>
            <a:r>
              <a:rPr lang="ru-RU" sz="2400" dirty="0" smtClean="0">
                <a:solidFill>
                  <a:srgbClr val="0070C0"/>
                </a:solidFill>
              </a:rPr>
              <a:t> хан.</a:t>
            </a:r>
            <a:r>
              <a:rPr lang="ru-RU" sz="2400" dirty="0" err="1" smtClean="0">
                <a:solidFill>
                  <a:srgbClr val="0070C0"/>
                </a:solidFill>
              </a:rPr>
              <a:t>(Тәуке </a:t>
            </a:r>
            <a:r>
              <a:rPr lang="ru-RU" sz="2400" dirty="0" smtClean="0">
                <a:solidFill>
                  <a:srgbClr val="0070C0"/>
                </a:solidFill>
              </a:rPr>
              <a:t>хан) 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4.</a:t>
            </a:r>
            <a:r>
              <a:rPr lang="ru-RU" sz="2400" dirty="0" err="1" smtClean="0">
                <a:solidFill>
                  <a:srgbClr val="0070C0"/>
                </a:solidFill>
              </a:rPr>
              <a:t>Дүние деген-фәни бұл</a:t>
            </a:r>
            <a:r>
              <a:rPr lang="ru-RU" sz="2400" dirty="0" smtClean="0">
                <a:solidFill>
                  <a:srgbClr val="0070C0"/>
                </a:solidFill>
              </a:rPr>
              <a:t>.... </a:t>
            </a:r>
            <a:r>
              <a:rPr lang="ru-RU" sz="2400" dirty="0" err="1" smtClean="0">
                <a:solidFill>
                  <a:srgbClr val="0070C0"/>
                </a:solidFill>
              </a:rPr>
              <a:t>(фәни сөзінің синонимін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тап,фәни-жалған, </a:t>
            </a:r>
            <a:br>
              <a:rPr lang="ru-RU" sz="2400" dirty="0" err="1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дүние, өмір,ғұмыр</a:t>
            </a:r>
            <a:r>
              <a:rPr lang="ru-RU" sz="2400" dirty="0" smtClean="0">
                <a:solidFill>
                  <a:srgbClr val="0070C0"/>
                </a:solidFill>
              </a:rPr>
              <a:t>) 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5.Бәрінен қиын сол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екен,артында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қалған шырақ жоқ.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Шырақ –сөзі қай әдеби ұғымда қолданылып тұр?</a:t>
            </a:r>
            <a:r>
              <a:rPr lang="ru-RU" sz="2400" dirty="0" smtClean="0">
                <a:solidFill>
                  <a:srgbClr val="0070C0"/>
                </a:solidFill>
              </a:rPr>
              <a:t>(метафора) 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7867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сұрақ-жауап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PresentationFormat>Экран (4:3)</PresentationFormat>
  <Paragraphs>50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           Сабақтың мақсаты: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2015-12-24T09:04:36Z</dcterms:created>
  <dcterms:modified xsi:type="dcterms:W3CDTF">2015-12-24T09:10:19Z</dcterms:modified>
</cp:coreProperties>
</file>